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71" r:id="rId2"/>
    <p:sldId id="257" r:id="rId3"/>
    <p:sldId id="259" r:id="rId4"/>
    <p:sldId id="261" r:id="rId5"/>
    <p:sldId id="265" r:id="rId6"/>
    <p:sldId id="262" r:id="rId7"/>
    <p:sldId id="258" r:id="rId8"/>
    <p:sldId id="263" r:id="rId9"/>
    <p:sldId id="266" r:id="rId10"/>
  </p:sldIdLst>
  <p:sldSz cx="18288000" cy="10287000"/>
  <p:notesSz cx="6858000" cy="9144000"/>
  <p:embeddedFontLst>
    <p:embeddedFont>
      <p:font typeface="Times New Roman Bold" panose="02020803070505020304" pitchFamily="18" charset="0"/>
      <p:regular r:id="rId11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940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7T02:42:19.758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0 24575,'0'0'-8191</inkml:trace>
</inkml:ink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09056" y="1561048"/>
            <a:ext cx="5772230" cy="1503472"/>
            <a:chOff x="0" y="-38100"/>
            <a:chExt cx="7696306" cy="2004629"/>
          </a:xfrm>
        </p:grpSpPr>
        <p:sp>
          <p:nvSpPr>
            <p:cNvPr id="3" name="TextBox 3"/>
            <p:cNvSpPr txBox="1"/>
            <p:nvPr/>
          </p:nvSpPr>
          <p:spPr>
            <a:xfrm>
              <a:off x="0" y="-38100"/>
              <a:ext cx="7696306" cy="1143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600"/>
                </a:lnSpc>
              </a:pPr>
              <a:endParaRPr lang="en-US" sz="5500" b="1" dirty="0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463998"/>
              <a:ext cx="7696306" cy="5025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20"/>
                </a:lnSpc>
              </a:pPr>
              <a:endParaRPr lang="en-US" sz="23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pic>
        <p:nvPicPr>
          <p:cNvPr id="2050" name="Picture 493">
            <a:extLst>
              <a:ext uri="{FF2B5EF4-FFF2-40B4-BE49-F238E27FC236}">
                <a16:creationId xmlns:a16="http://schemas.microsoft.com/office/drawing/2014/main" id="{AD97E8C5-4B12-8E2A-8436-EC8B5B6336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95400" y="457200"/>
            <a:ext cx="1850887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Picture 491">
            <a:extLst>
              <a:ext uri="{FF2B5EF4-FFF2-40B4-BE49-F238E27FC236}">
                <a16:creationId xmlns:a16="http://schemas.microsoft.com/office/drawing/2014/main" id="{A5C4C423-2065-2FD9-DD3A-F48B8F524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628" y="457200"/>
            <a:ext cx="2021544" cy="1966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ectangle 3">
            <a:extLst>
              <a:ext uri="{FF2B5EF4-FFF2-40B4-BE49-F238E27FC236}">
                <a16:creationId xmlns:a16="http://schemas.microsoft.com/office/drawing/2014/main" id="{6218BBC5-80F7-6C59-6682-B24590C85E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828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745890" tIns="45720" rIns="179331" bIns="9522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48" name="Rectangle 4">
            <a:extLst>
              <a:ext uri="{FF2B5EF4-FFF2-40B4-BE49-F238E27FC236}">
                <a16:creationId xmlns:a16="http://schemas.microsoft.com/office/drawing/2014/main" id="{BD7245B3-35FC-B30B-BD90-C8E97777E8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0400" y="615316"/>
            <a:ext cx="11963400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SIMATS ENGINEERING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Saveetha Institute of Medical and Technical 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Sciences 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Chennai-602105 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A9D53F9-A4D4-87F1-7C9D-6F3C7C057102}"/>
              </a:ext>
            </a:extLst>
          </p:cNvPr>
          <p:cNvSpPr txBox="1"/>
          <p:nvPr/>
        </p:nvSpPr>
        <p:spPr>
          <a:xfrm>
            <a:off x="838200" y="3695700"/>
            <a:ext cx="16840200" cy="2148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indent="-6350" algn="ctr">
              <a:lnSpc>
                <a:spcPct val="150000"/>
              </a:lnSpc>
              <a:spcAft>
                <a:spcPts val="65"/>
              </a:spcAft>
              <a:buNone/>
            </a:pPr>
            <a:r>
              <a:rPr lang="en-IN" sz="3600" b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JIO PLATFORMS DATA MONETIZATION STRATEGY</a:t>
            </a:r>
          </a:p>
          <a:p>
            <a:pPr marL="914400" indent="-6350" algn="ctr">
              <a:lnSpc>
                <a:spcPct val="150000"/>
              </a:lnSpc>
              <a:spcAft>
                <a:spcPts val="65"/>
              </a:spcAft>
            </a:pPr>
            <a:r>
              <a:rPr lang="en-IN" sz="2800" b="1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UBA2892- Professional Ethics and Legal Practices for Standards</a:t>
            </a:r>
            <a:r>
              <a:rPr lang="en-IN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                                                                                                                                     </a:t>
            </a:r>
            <a:endParaRPr lang="en-IN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indent="-6350" algn="ctr">
              <a:lnSpc>
                <a:spcPct val="107000"/>
              </a:lnSpc>
              <a:spcAft>
                <a:spcPts val="65"/>
              </a:spcAft>
              <a:buNone/>
            </a:pPr>
            <a:endParaRPr lang="en-IN" sz="36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BB70D98-5FA1-CAA5-91F4-52D4534675B0}"/>
              </a:ext>
            </a:extLst>
          </p:cNvPr>
          <p:cNvSpPr txBox="1"/>
          <p:nvPr/>
        </p:nvSpPr>
        <p:spPr>
          <a:xfrm>
            <a:off x="9982200" y="6972300"/>
            <a:ext cx="7696200" cy="1353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414780" marR="981710" indent="-6350" algn="ctr">
              <a:lnSpc>
                <a:spcPct val="107000"/>
              </a:lnSpc>
              <a:spcAft>
                <a:spcPts val="740"/>
              </a:spcAft>
              <a:buNone/>
            </a:pPr>
            <a:r>
              <a:rPr lang="en-IN" sz="2400" kern="1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Presented </a:t>
            </a:r>
            <a:r>
              <a:rPr lang="en-IN" sz="24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by </a:t>
            </a:r>
          </a:p>
          <a:p>
            <a:pPr marL="1449705" indent="-6350" algn="l">
              <a:lnSpc>
                <a:spcPct val="107000"/>
              </a:lnSpc>
              <a:spcAft>
                <a:spcPts val="65"/>
              </a:spcAft>
              <a:buNone/>
            </a:pPr>
            <a:r>
              <a:rPr lang="en-IN" sz="2400" b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    DEVADHARSHINI E</a:t>
            </a:r>
            <a:r>
              <a:rPr lang="en-I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 </a:t>
            </a:r>
            <a:r>
              <a:rPr lang="en-IN" sz="2400" b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(192524483)</a:t>
            </a:r>
            <a:endParaRPr lang="en-IN" sz="24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449705" indent="-6350" algn="l">
              <a:lnSpc>
                <a:spcPct val="107000"/>
              </a:lnSpc>
              <a:spcAft>
                <a:spcPts val="65"/>
              </a:spcAft>
              <a:buNone/>
            </a:pPr>
            <a:r>
              <a:rPr lang="en-IN" sz="24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79D9039-18B2-D8BD-E00D-DE7EDC9C8C12}"/>
              </a:ext>
            </a:extLst>
          </p:cNvPr>
          <p:cNvSpPr txBox="1"/>
          <p:nvPr/>
        </p:nvSpPr>
        <p:spPr>
          <a:xfrm>
            <a:off x="-3733800" y="6972300"/>
            <a:ext cx="13563600" cy="16006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414780" marR="979805" indent="-6350" algn="ctr">
              <a:lnSpc>
                <a:spcPct val="107000"/>
              </a:lnSpc>
              <a:spcAft>
                <a:spcPts val="765"/>
              </a:spcAft>
              <a:buNone/>
            </a:pPr>
            <a:r>
              <a:rPr lang="en-I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Guided by</a:t>
            </a:r>
            <a:endParaRPr lang="en-IN" sz="24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449705" indent="-6350" algn="l">
              <a:lnSpc>
                <a:spcPct val="107000"/>
              </a:lnSpc>
              <a:spcAft>
                <a:spcPts val="170"/>
              </a:spcAft>
              <a:buNone/>
            </a:pPr>
            <a:r>
              <a:rPr lang="en-IN" sz="2400" b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                                                         Dr. T. SHAAFI</a:t>
            </a:r>
          </a:p>
          <a:p>
            <a:pPr marL="1449705" indent="-6350">
              <a:lnSpc>
                <a:spcPct val="107000"/>
              </a:lnSpc>
              <a:spcAft>
                <a:spcPts val="170"/>
              </a:spcAft>
            </a:pPr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Dr. ISSAC DINAHARAN </a:t>
            </a:r>
            <a:endParaRPr lang="en-IN" sz="24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449705" indent="-6350" algn="l">
              <a:lnSpc>
                <a:spcPct val="107000"/>
              </a:lnSpc>
              <a:spcAft>
                <a:spcPts val="1695"/>
              </a:spcAft>
              <a:buNone/>
            </a:pPr>
            <a:r>
              <a:rPr lang="en-IN" sz="1100" b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IN" sz="16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5" name="Freeform 2">
            <a:extLst>
              <a:ext uri="{FF2B5EF4-FFF2-40B4-BE49-F238E27FC236}">
                <a16:creationId xmlns:a16="http://schemas.microsoft.com/office/drawing/2014/main" id="{B88F72C9-4B1E-2161-6468-3543D7257564}"/>
              </a:ext>
            </a:extLst>
          </p:cNvPr>
          <p:cNvSpPr/>
          <p:nvPr/>
        </p:nvSpPr>
        <p:spPr>
          <a:xfrm>
            <a:off x="16037220" y="8137862"/>
            <a:ext cx="3282359" cy="3383875"/>
          </a:xfrm>
          <a:custGeom>
            <a:avLst/>
            <a:gdLst/>
            <a:ahLst/>
            <a:cxnLst/>
            <a:rect l="l" t="t" r="r" b="b"/>
            <a:pathLst>
              <a:path w="3282359" h="3383875">
                <a:moveTo>
                  <a:pt x="0" y="0"/>
                </a:moveTo>
                <a:lnTo>
                  <a:pt x="3282359" y="0"/>
                </a:lnTo>
                <a:lnTo>
                  <a:pt x="3282359" y="3383875"/>
                </a:lnTo>
                <a:lnTo>
                  <a:pt x="0" y="33838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6" name="Freeform 7">
            <a:extLst>
              <a:ext uri="{FF2B5EF4-FFF2-40B4-BE49-F238E27FC236}">
                <a16:creationId xmlns:a16="http://schemas.microsoft.com/office/drawing/2014/main" id="{C7ED3EC7-4AA2-81D4-78B9-0ABFC4E6316C}"/>
              </a:ext>
            </a:extLst>
          </p:cNvPr>
          <p:cNvSpPr/>
          <p:nvPr/>
        </p:nvSpPr>
        <p:spPr>
          <a:xfrm>
            <a:off x="-472469" y="-290645"/>
            <a:ext cx="1343326" cy="4734190"/>
          </a:xfrm>
          <a:custGeom>
            <a:avLst/>
            <a:gdLst/>
            <a:ahLst/>
            <a:cxnLst/>
            <a:rect l="l" t="t" r="r" b="b"/>
            <a:pathLst>
              <a:path w="1343326" h="4734190">
                <a:moveTo>
                  <a:pt x="0" y="0"/>
                </a:moveTo>
                <a:lnTo>
                  <a:pt x="1343326" y="0"/>
                </a:lnTo>
                <a:lnTo>
                  <a:pt x="1343326" y="4734190"/>
                </a:lnTo>
                <a:lnTo>
                  <a:pt x="0" y="47341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010400" y="1104900"/>
            <a:ext cx="1901285" cy="6700564"/>
          </a:xfrm>
          <a:custGeom>
            <a:avLst/>
            <a:gdLst/>
            <a:ahLst/>
            <a:cxnLst/>
            <a:rect l="l" t="t" r="r" b="b"/>
            <a:pathLst>
              <a:path w="1901285" h="6700564">
                <a:moveTo>
                  <a:pt x="0" y="0"/>
                </a:moveTo>
                <a:lnTo>
                  <a:pt x="1901285" y="0"/>
                </a:lnTo>
                <a:lnTo>
                  <a:pt x="1901285" y="6700564"/>
                </a:lnTo>
                <a:lnTo>
                  <a:pt x="0" y="67005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53484" y="3162300"/>
            <a:ext cx="8995316" cy="12191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6000" b="1" dirty="0">
                <a:solidFill>
                  <a:schemeClr val="bg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INTRODUCTION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44DFBF-B90D-7736-5502-77DE7128D53C}"/>
              </a:ext>
            </a:extLst>
          </p:cNvPr>
          <p:cNvSpPr txBox="1"/>
          <p:nvPr/>
        </p:nvSpPr>
        <p:spPr>
          <a:xfrm>
            <a:off x="8911684" y="2324100"/>
            <a:ext cx="899531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Jio as India’s Digital Backbone</a:t>
            </a:r>
            <a:br>
              <a: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Jio is not just a telecom company; it runs the largest digital ecosystem in India.</a:t>
            </a:r>
          </a:p>
          <a:p>
            <a:pPr>
              <a:buNone/>
            </a:pPr>
            <a:br>
              <a: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combines 4G/5G networks, </a:t>
            </a:r>
            <a:r>
              <a:rPr lang="en-IN" sz="3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fiber</a:t>
            </a:r>
            <a:r>
              <a: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broadband, cloud services, and digital apps, creating a connected digital platform for millions of users.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6634689" y="5524500"/>
            <a:ext cx="4024687" cy="4528480"/>
          </a:xfrm>
          <a:custGeom>
            <a:avLst/>
            <a:gdLst/>
            <a:ahLst/>
            <a:cxnLst/>
            <a:rect l="l" t="t" r="r" b="b"/>
            <a:pathLst>
              <a:path w="4024687" h="4528480">
                <a:moveTo>
                  <a:pt x="4024687" y="0"/>
                </a:moveTo>
                <a:lnTo>
                  <a:pt x="0" y="0"/>
                </a:lnTo>
                <a:lnTo>
                  <a:pt x="0" y="4528480"/>
                </a:lnTo>
                <a:lnTo>
                  <a:pt x="4024687" y="4528480"/>
                </a:lnTo>
                <a:lnTo>
                  <a:pt x="4024687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grpSp>
        <p:nvGrpSpPr>
          <p:cNvPr id="3" name="Group 3"/>
          <p:cNvGrpSpPr/>
          <p:nvPr/>
        </p:nvGrpSpPr>
        <p:grpSpPr>
          <a:xfrm>
            <a:off x="914399" y="1493580"/>
            <a:ext cx="6725113" cy="7002817"/>
            <a:chOff x="-1116987" y="-38100"/>
            <a:chExt cx="8966817" cy="9337089"/>
          </a:xfrm>
        </p:grpSpPr>
        <p:sp>
          <p:nvSpPr>
            <p:cNvPr id="4" name="TextBox 4"/>
            <p:cNvSpPr txBox="1"/>
            <p:nvPr/>
          </p:nvSpPr>
          <p:spPr>
            <a:xfrm>
              <a:off x="-710584" y="-38100"/>
              <a:ext cx="8560414" cy="287258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8400"/>
                </a:lnSpc>
              </a:pPr>
              <a:r>
                <a:rPr lang="en-US" sz="7000" b="1" dirty="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Before 5G Network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-1116987" y="3507660"/>
              <a:ext cx="8966816" cy="579132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39750" lvl="1" indent="-269875" algn="l">
                <a:lnSpc>
                  <a:spcPct val="15000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Superb connectivity for mobile devices </a:t>
              </a:r>
            </a:p>
            <a:p>
              <a:pPr marL="539750" lvl="1" indent="-269875" algn="l">
                <a:lnSpc>
                  <a:spcPct val="15000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Relatively fast internet speed of up to 100 Mbps</a:t>
              </a:r>
            </a:p>
            <a:p>
              <a:pPr marL="539750" lvl="1" indent="-269875" algn="l">
                <a:lnSpc>
                  <a:spcPct val="15000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Up to 4,000 devices supported per square kilometer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1" y="1493580"/>
            <a:ext cx="7543800" cy="7741480"/>
            <a:chOff x="-481984" y="-38100"/>
            <a:chExt cx="10058399" cy="10321974"/>
          </a:xfrm>
        </p:grpSpPr>
        <p:sp>
          <p:nvSpPr>
            <p:cNvPr id="8" name="TextBox 8"/>
            <p:cNvSpPr txBox="1"/>
            <p:nvPr/>
          </p:nvSpPr>
          <p:spPr>
            <a:xfrm>
              <a:off x="1" y="-38100"/>
              <a:ext cx="7849829" cy="287258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8400"/>
                </a:lnSpc>
              </a:pPr>
              <a:r>
                <a:rPr lang="en-US" sz="7000" b="1" dirty="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With 5G Network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-481984" y="3507660"/>
              <a:ext cx="10058399" cy="677621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39750" lvl="1" indent="-269875" algn="l">
                <a:lnSpc>
                  <a:spcPct val="15000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Superior connectivity designed for more types of devices aside from smartphones</a:t>
              </a:r>
            </a:p>
            <a:p>
              <a:pPr marL="539750" lvl="1" indent="-269875" algn="l">
                <a:lnSpc>
                  <a:spcPct val="15000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Expected download speeds of over 10gbs (100 to 1,000 times faster than the preceding generation)</a:t>
              </a:r>
            </a:p>
            <a:p>
              <a:pPr marL="539750" lvl="1" indent="-269875" algn="l">
                <a:lnSpc>
                  <a:spcPct val="15000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Up to 1 million devices supported per square kilometer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14500" y="2243802"/>
            <a:ext cx="7023569" cy="5770821"/>
            <a:chOff x="0" y="-38100"/>
            <a:chExt cx="9364759" cy="7694427"/>
          </a:xfrm>
        </p:grpSpPr>
        <p:sp>
          <p:nvSpPr>
            <p:cNvPr id="3" name="TextBox 3"/>
            <p:cNvSpPr txBox="1"/>
            <p:nvPr/>
          </p:nvSpPr>
          <p:spPr>
            <a:xfrm>
              <a:off x="0" y="4904489"/>
              <a:ext cx="9364759" cy="727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endParaRPr lang="en-US" sz="3500" dirty="0">
                <a:solidFill>
                  <a:srgbClr val="10B5B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9364759" cy="43088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400"/>
                </a:lnSpc>
              </a:pPr>
              <a:r>
                <a:rPr lang="en-US" sz="7000" b="1" dirty="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5G Network Adoption in the World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6249802"/>
              <a:ext cx="9364759" cy="14065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5G network  adoption continues</a:t>
              </a:r>
            </a:p>
            <a:p>
              <a:pPr algn="l">
                <a:lnSpc>
                  <a:spcPts val="420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to rise in more countries and cities</a:t>
              </a:r>
              <a:r>
                <a:rPr lang="en-US" sz="30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. 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1672" y="700919"/>
            <a:ext cx="7279858" cy="888516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8CC2FAE7-5A4A-44B6-4F2F-ECD98F6239A3}"/>
                  </a:ext>
                </a:extLst>
              </p14:cNvPr>
              <p14:cNvContentPartPr/>
              <p14:nvPr/>
            </p14:nvContentPartPr>
            <p14:xfrm>
              <a:off x="20198546" y="1077480"/>
              <a:ext cx="360" cy="3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8CC2FAE7-5A4A-44B6-4F2F-ECD98F6239A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192426" y="1071360"/>
                <a:ext cx="12600" cy="126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5400000">
            <a:off x="4258006" y="4924094"/>
            <a:ext cx="7638389" cy="0"/>
          </a:xfrm>
          <a:prstGeom prst="line">
            <a:avLst/>
          </a:prstGeom>
          <a:ln w="19050" cap="rnd">
            <a:solidFill>
              <a:srgbClr val="10B5B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459858" y="1550971"/>
            <a:ext cx="6167680" cy="5242848"/>
            <a:chOff x="0" y="-38100"/>
            <a:chExt cx="8223573" cy="6990464"/>
          </a:xfrm>
        </p:grpSpPr>
        <p:sp>
          <p:nvSpPr>
            <p:cNvPr id="5" name="TextBox 5"/>
            <p:cNvSpPr txBox="1"/>
            <p:nvPr/>
          </p:nvSpPr>
          <p:spPr>
            <a:xfrm>
              <a:off x="0" y="6314189"/>
              <a:ext cx="8223573" cy="6381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00"/>
                </a:lnSpc>
              </a:pPr>
              <a:endParaRPr lang="en-US" sz="3000" dirty="0">
                <a:solidFill>
                  <a:srgbClr val="10B5B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8223573" cy="57451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400"/>
                </a:lnSpc>
              </a:pPr>
              <a:r>
                <a:rPr lang="en-US" sz="7000" b="1" dirty="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How 5G Jio Benefits Individuals' Daily Lives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298D47E-A3DC-477C-9419-60542D13CB24}"/>
              </a:ext>
            </a:extLst>
          </p:cNvPr>
          <p:cNvSpPr txBox="1"/>
          <p:nvPr/>
        </p:nvSpPr>
        <p:spPr>
          <a:xfrm>
            <a:off x="8637813" y="876300"/>
            <a:ext cx="9677401" cy="88947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</a:rPr>
              <a:t>Faster Internet Speeds</a:t>
            </a:r>
          </a:p>
          <a:p>
            <a:r>
              <a:rPr lang="en-US" sz="3200" dirty="0">
                <a:solidFill>
                  <a:schemeClr val="bg2">
                    <a:lumMod val="75000"/>
                  </a:schemeClr>
                </a:solidFill>
              </a:rPr>
              <a:t>        No buffering, smooth online experience.</a:t>
            </a:r>
          </a:p>
          <a:p>
            <a:r>
              <a:rPr lang="en-IN" sz="3600" dirty="0">
                <a:solidFill>
                  <a:schemeClr val="bg1"/>
                </a:solidFill>
              </a:rPr>
              <a:t>Zero-Lag Gaming &amp; Entertainment</a:t>
            </a:r>
          </a:p>
          <a:p>
            <a:r>
              <a:rPr lang="en-IN" sz="3600" dirty="0">
                <a:solidFill>
                  <a:schemeClr val="bg2">
                    <a:lumMod val="75000"/>
                  </a:schemeClr>
                </a:solidFill>
              </a:rPr>
              <a:t>        More immersive entertainment.</a:t>
            </a:r>
          </a:p>
          <a:p>
            <a:r>
              <a:rPr lang="en-IN" sz="3600" dirty="0">
                <a:solidFill>
                  <a:schemeClr val="bg1"/>
                </a:solidFill>
              </a:rPr>
              <a:t>Better Video Calls</a:t>
            </a:r>
          </a:p>
          <a:p>
            <a:r>
              <a:rPr lang="en-US" sz="3600" dirty="0">
                <a:solidFill>
                  <a:schemeClr val="bg2">
                    <a:lumMod val="75000"/>
                  </a:schemeClr>
                </a:solidFill>
              </a:rPr>
              <a:t>       Better online classes, work meetings, and          family calls.</a:t>
            </a:r>
            <a:endParaRPr lang="en-IN" sz="3600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Smart Home Devices Work Perfectly</a:t>
            </a:r>
          </a:p>
          <a:p>
            <a:r>
              <a:rPr lang="en-US" sz="3600" dirty="0">
                <a:solidFill>
                  <a:schemeClr val="bg2">
                    <a:lumMod val="75000"/>
                  </a:schemeClr>
                </a:solidFill>
              </a:rPr>
              <a:t>        A smarter, more comfortable home.</a:t>
            </a:r>
          </a:p>
          <a:p>
            <a:r>
              <a:rPr lang="en-IN" sz="3600" dirty="0">
                <a:solidFill>
                  <a:schemeClr val="bg1"/>
                </a:solidFill>
              </a:rPr>
              <a:t>Improved Health Services (Telemedicine</a:t>
            </a:r>
            <a:r>
              <a:rPr lang="en-IN" sz="3600" dirty="0">
                <a:solidFill>
                  <a:schemeClr val="bg2">
                    <a:lumMod val="50000"/>
                  </a:schemeClr>
                </a:solidFill>
              </a:rPr>
              <a:t>)</a:t>
            </a:r>
          </a:p>
          <a:p>
            <a:r>
              <a:rPr lang="en-US" sz="3600" dirty="0">
                <a:solidFill>
                  <a:schemeClr val="bg2">
                    <a:lumMod val="75000"/>
                  </a:schemeClr>
                </a:solidFill>
              </a:rPr>
              <a:t>        Safe and convenient healthcare access.</a:t>
            </a:r>
            <a:endParaRPr lang="en-IN" sz="3600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IN" sz="3600" dirty="0">
                <a:solidFill>
                  <a:schemeClr val="bg1"/>
                </a:solidFill>
              </a:rPr>
              <a:t>Enhanced Travel &amp; Navigation</a:t>
            </a:r>
          </a:p>
          <a:p>
            <a:r>
              <a:rPr lang="en-US" sz="3600" dirty="0">
                <a:solidFill>
                  <a:schemeClr val="bg2">
                    <a:lumMod val="75000"/>
                  </a:schemeClr>
                </a:solidFill>
              </a:rPr>
              <a:t>       Faster and smoother travel experience.</a:t>
            </a:r>
            <a:endParaRPr lang="en-IN" sz="3600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IN" sz="3600" dirty="0">
                <a:solidFill>
                  <a:schemeClr val="bg1"/>
                </a:solidFill>
              </a:rPr>
              <a:t>Safer Digital Payments</a:t>
            </a:r>
          </a:p>
          <a:p>
            <a:r>
              <a:rPr lang="en-US" sz="3600" dirty="0">
                <a:solidFill>
                  <a:schemeClr val="bg2">
                    <a:lumMod val="75000"/>
                  </a:schemeClr>
                </a:solidFill>
              </a:rPr>
              <a:t>       Instant and safe money transfers</a:t>
            </a:r>
            <a:r>
              <a:rPr lang="en-US" sz="3600" dirty="0">
                <a:solidFill>
                  <a:schemeClr val="bg1"/>
                </a:solidFill>
              </a:rPr>
              <a:t>.</a:t>
            </a:r>
          </a:p>
          <a:p>
            <a:endParaRPr lang="en-IN" sz="36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00200" y="876300"/>
            <a:ext cx="14249400" cy="7031206"/>
            <a:chOff x="-1088181" y="-5054050"/>
            <a:chExt cx="19444541" cy="10536618"/>
          </a:xfrm>
        </p:grpSpPr>
        <p:sp>
          <p:nvSpPr>
            <p:cNvPr id="4" name="TextBox 4"/>
            <p:cNvSpPr txBox="1"/>
            <p:nvPr/>
          </p:nvSpPr>
          <p:spPr>
            <a:xfrm>
              <a:off x="-1088181" y="-4825671"/>
              <a:ext cx="19444541" cy="103082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IN" sz="88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Data Flow </a:t>
              </a:r>
            </a:p>
            <a:p>
              <a:endParaRPr lang="en-I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IN" sz="36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Every Service Feeds the Jio Network</a:t>
              </a:r>
            </a:p>
            <a:p>
              <a:endPara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IN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 behaviour (usage patterns)</a:t>
              </a:r>
            </a:p>
            <a:p>
              <a:r>
                <a:rPr lang="en-IN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IoT sensor data (smart homes, cars)</a:t>
              </a:r>
            </a:p>
            <a:p>
              <a:r>
                <a:rPr lang="en-IN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E-commerce transactions (</a:t>
              </a:r>
              <a:r>
                <a:rPr lang="en-IN" sz="3600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JioMart</a:t>
              </a:r>
              <a:r>
                <a:rPr lang="en-IN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, AJIO)</a:t>
              </a:r>
            </a:p>
            <a:p>
              <a:r>
                <a:rPr lang="en-IN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Streaming consumption (</a:t>
              </a:r>
              <a:r>
                <a:rPr lang="en-IN" sz="3600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JioCinema</a:t>
              </a:r>
              <a:r>
                <a:rPr lang="en-IN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IN" sz="3600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JioTV</a:t>
              </a:r>
              <a:r>
                <a:rPr lang="en-IN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</a:p>
            <a:p>
              <a:r>
                <a:rPr lang="en-IN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Enterprise cloud data</a:t>
              </a:r>
              <a:br>
                <a:rPr lang="en-IN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IN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All these streams flow </a:t>
              </a:r>
              <a:r>
                <a:rPr lang="en-IN" sz="36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into the 5G Tower</a:t>
              </a:r>
              <a:r>
                <a:rPr lang="en-IN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, forming the main data hub.</a:t>
              </a:r>
            </a:p>
            <a:p>
              <a:pPr algn="ctr">
                <a:lnSpc>
                  <a:spcPts val="4200"/>
                </a:lnSpc>
              </a:pPr>
              <a:endParaRPr lang="en-US" sz="3500" dirty="0">
                <a:solidFill>
                  <a:srgbClr val="10B5B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-880218" y="-5054050"/>
              <a:ext cx="19236578" cy="110692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endParaRPr lang="en-IN" sz="4800" dirty="0">
                <a:solidFill>
                  <a:schemeClr val="bg1"/>
                </a:solidFill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3646302"/>
              <a:ext cx="18356359" cy="3974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863035" y="-139658"/>
            <a:ext cx="3282359" cy="3383875"/>
          </a:xfrm>
          <a:custGeom>
            <a:avLst/>
            <a:gdLst/>
            <a:ahLst/>
            <a:cxnLst/>
            <a:rect l="l" t="t" r="r" b="b"/>
            <a:pathLst>
              <a:path w="3282359" h="3383875">
                <a:moveTo>
                  <a:pt x="0" y="0"/>
                </a:moveTo>
                <a:lnTo>
                  <a:pt x="3282359" y="0"/>
                </a:lnTo>
                <a:lnTo>
                  <a:pt x="3282359" y="3383875"/>
                </a:lnTo>
                <a:lnTo>
                  <a:pt x="0" y="33838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5943598" y="1327078"/>
            <a:ext cx="12201795" cy="6400004"/>
            <a:chOff x="-2303064" y="-412419"/>
            <a:chExt cx="16269060" cy="8533337"/>
          </a:xfrm>
        </p:grpSpPr>
        <p:sp>
          <p:nvSpPr>
            <p:cNvPr id="4" name="TextBox 4"/>
            <p:cNvSpPr txBox="1"/>
            <p:nvPr/>
          </p:nvSpPr>
          <p:spPr>
            <a:xfrm>
              <a:off x="-2303062" y="-412419"/>
              <a:ext cx="14080820" cy="369331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10800"/>
                </a:lnSpc>
              </a:pPr>
              <a:r>
                <a:rPr lang="en-US" sz="9000" b="1" dirty="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What is Data Monetization??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-2303064" y="3863343"/>
              <a:ext cx="16269060" cy="425757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Data monetization means using collected data to create new products, services, insights, and revenue.</a:t>
              </a:r>
            </a:p>
            <a:p>
              <a:pPr algn="l">
                <a:lnSpc>
                  <a:spcPts val="420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It includes:</a:t>
              </a:r>
            </a:p>
            <a:p>
              <a:pPr algn="l">
                <a:lnSpc>
                  <a:spcPts val="420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Direct: selling insights, ads, analytics</a:t>
              </a:r>
            </a:p>
            <a:p>
              <a:pPr algn="l">
                <a:lnSpc>
                  <a:spcPts val="420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Indirect: improving customer experience, reducing costs, optimizing network.</a:t>
              </a:r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143000" y="1028700"/>
            <a:ext cx="4159154" cy="8229600"/>
            <a:chOff x="0" y="0"/>
            <a:chExt cx="2620010" cy="5184140"/>
          </a:xfrm>
        </p:grpSpPr>
        <p:sp>
          <p:nvSpPr>
            <p:cNvPr id="7" name="Freeform 7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185420" y="156210"/>
              <a:ext cx="2250453" cy="4876800"/>
            </a:xfrm>
            <a:custGeom>
              <a:avLst/>
              <a:gdLst/>
              <a:ahLst/>
              <a:cxnLst/>
              <a:rect l="l" t="t" r="r" b="b"/>
              <a:pathLst>
                <a:path w="2250453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l="-202302" r="-54899"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1579738" y="187960"/>
              <a:ext cx="63785" cy="63501"/>
            </a:xfrm>
            <a:custGeom>
              <a:avLst/>
              <a:gdLst/>
              <a:ahLst/>
              <a:cxnLst/>
              <a:rect l="l" t="t" r="r" b="b"/>
              <a:pathLst>
                <a:path w="63785" h="63501">
                  <a:moveTo>
                    <a:pt x="31892" y="0"/>
                  </a:moveTo>
                  <a:cubicBezTo>
                    <a:pt x="20515" y="-51"/>
                    <a:pt x="9980" y="5989"/>
                    <a:pt x="4277" y="15834"/>
                  </a:cubicBezTo>
                  <a:cubicBezTo>
                    <a:pt x="-1426" y="25678"/>
                    <a:pt x="-1426" y="37822"/>
                    <a:pt x="4277" y="47666"/>
                  </a:cubicBezTo>
                  <a:cubicBezTo>
                    <a:pt x="9980" y="57511"/>
                    <a:pt x="20515" y="63551"/>
                    <a:pt x="31892" y="63500"/>
                  </a:cubicBezTo>
                  <a:cubicBezTo>
                    <a:pt x="43269" y="63551"/>
                    <a:pt x="53804" y="57511"/>
                    <a:pt x="59507" y="47666"/>
                  </a:cubicBezTo>
                  <a:cubicBezTo>
                    <a:pt x="65210" y="37822"/>
                    <a:pt x="65210" y="25678"/>
                    <a:pt x="59507" y="15834"/>
                  </a:cubicBezTo>
                  <a:cubicBezTo>
                    <a:pt x="53804" y="5989"/>
                    <a:pt x="43269" y="-51"/>
                    <a:pt x="3189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10B5BF"/>
            </a:solidFill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60051" y="6057900"/>
            <a:ext cx="5172523" cy="3956980"/>
          </a:xfrm>
          <a:custGeom>
            <a:avLst/>
            <a:gdLst/>
            <a:ahLst/>
            <a:cxnLst/>
            <a:rect l="l" t="t" r="r" b="b"/>
            <a:pathLst>
              <a:path w="5172523" h="3956980">
                <a:moveTo>
                  <a:pt x="0" y="0"/>
                </a:moveTo>
                <a:lnTo>
                  <a:pt x="5172523" y="0"/>
                </a:lnTo>
                <a:lnTo>
                  <a:pt x="5172523" y="3956980"/>
                </a:lnTo>
                <a:lnTo>
                  <a:pt x="0" y="39569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-1333500" y="419100"/>
            <a:ext cx="18326099" cy="16494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8800" b="1" dirty="0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The Benefits of Jio Strategy</a:t>
            </a:r>
          </a:p>
        </p:txBody>
      </p:sp>
      <p:sp>
        <p:nvSpPr>
          <p:cNvPr id="4" name="Freeform 4"/>
          <p:cNvSpPr/>
          <p:nvPr/>
        </p:nvSpPr>
        <p:spPr>
          <a:xfrm rot="-479821">
            <a:off x="14357048" y="2301875"/>
            <a:ext cx="3477167" cy="2886049"/>
          </a:xfrm>
          <a:custGeom>
            <a:avLst/>
            <a:gdLst/>
            <a:ahLst/>
            <a:cxnLst/>
            <a:rect l="l" t="t" r="r" b="b"/>
            <a:pathLst>
              <a:path w="3477167" h="2886049">
                <a:moveTo>
                  <a:pt x="0" y="0"/>
                </a:moveTo>
                <a:lnTo>
                  <a:pt x="3477168" y="0"/>
                </a:lnTo>
                <a:lnTo>
                  <a:pt x="3477168" y="2886049"/>
                </a:lnTo>
                <a:lnTo>
                  <a:pt x="0" y="28860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D141F3-0175-1F57-0D02-207C2AF86A90}"/>
              </a:ext>
            </a:extLst>
          </p:cNvPr>
          <p:cNvSpPr txBox="1"/>
          <p:nvPr/>
        </p:nvSpPr>
        <p:spPr>
          <a:xfrm>
            <a:off x="3048000" y="2947038"/>
            <a:ext cx="11734799" cy="39569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</a:rPr>
              <a:t>Why Jio Wins</a:t>
            </a:r>
          </a:p>
          <a:p>
            <a:r>
              <a:rPr lang="en-IN" sz="3600" dirty="0">
                <a:solidFill>
                  <a:schemeClr val="bg1"/>
                </a:solidFill>
              </a:rPr>
              <a:t>Data monetization works for Jio because of:</a:t>
            </a:r>
          </a:p>
          <a:p>
            <a:r>
              <a:rPr lang="en-IN" sz="3600" dirty="0">
                <a:solidFill>
                  <a:schemeClr val="bg1"/>
                </a:solidFill>
              </a:rPr>
              <a:t>A massive user base (largest in India)</a:t>
            </a:r>
          </a:p>
          <a:p>
            <a:r>
              <a:rPr lang="en-IN" sz="3600" dirty="0">
                <a:solidFill>
                  <a:schemeClr val="bg1"/>
                </a:solidFill>
              </a:rPr>
              <a:t>Multi-platform data collection</a:t>
            </a:r>
          </a:p>
          <a:p>
            <a:r>
              <a:rPr lang="en-IN" sz="3600" dirty="0">
                <a:solidFill>
                  <a:schemeClr val="bg1"/>
                </a:solidFill>
              </a:rPr>
              <a:t>High-speed 5G infrastructure</a:t>
            </a:r>
          </a:p>
          <a:p>
            <a:r>
              <a:rPr lang="en-IN" sz="3600" dirty="0">
                <a:solidFill>
                  <a:schemeClr val="bg1"/>
                </a:solidFill>
              </a:rPr>
              <a:t>AI, Cloud, and IoT integration</a:t>
            </a:r>
          </a:p>
          <a:p>
            <a:r>
              <a:rPr lang="en-IN" sz="3600" dirty="0">
                <a:solidFill>
                  <a:schemeClr val="bg1"/>
                </a:solidFill>
              </a:rPr>
              <a:t>This gives Jio a major competitive advantage.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09056" y="2696875"/>
            <a:ext cx="10964355" cy="4245212"/>
            <a:chOff x="0" y="-38100"/>
            <a:chExt cx="14619140" cy="5660282"/>
          </a:xfrm>
        </p:grpSpPr>
        <p:sp>
          <p:nvSpPr>
            <p:cNvPr id="3" name="TextBox 3"/>
            <p:cNvSpPr txBox="1"/>
            <p:nvPr/>
          </p:nvSpPr>
          <p:spPr>
            <a:xfrm>
              <a:off x="0" y="3494789"/>
              <a:ext cx="14619140" cy="727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endParaRPr lang="en-US" sz="3500" dirty="0">
                <a:solidFill>
                  <a:srgbClr val="10B5B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4619140" cy="14362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400"/>
                </a:lnSpc>
              </a:pPr>
              <a:endParaRPr lang="en-US" sz="7000" b="1" dirty="0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859151"/>
              <a:ext cx="14619140" cy="7630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19"/>
                </a:lnSpc>
              </a:pPr>
              <a:r>
                <a:rPr lang="en-US" sz="88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THANK YOU</a:t>
              </a:r>
            </a:p>
          </p:txBody>
        </p:sp>
      </p:grpSp>
      <p:sp>
        <p:nvSpPr>
          <p:cNvPr id="6" name="Freeform 6"/>
          <p:cNvSpPr/>
          <p:nvPr/>
        </p:nvSpPr>
        <p:spPr>
          <a:xfrm flipH="1" flipV="1">
            <a:off x="12865622" y="1028700"/>
            <a:ext cx="7641615" cy="5845836"/>
          </a:xfrm>
          <a:custGeom>
            <a:avLst/>
            <a:gdLst/>
            <a:ahLst/>
            <a:cxnLst/>
            <a:rect l="l" t="t" r="r" b="b"/>
            <a:pathLst>
              <a:path w="7641615" h="5845836">
                <a:moveTo>
                  <a:pt x="7641615" y="5845836"/>
                </a:moveTo>
                <a:lnTo>
                  <a:pt x="0" y="5845836"/>
                </a:lnTo>
                <a:lnTo>
                  <a:pt x="0" y="0"/>
                </a:lnTo>
                <a:lnTo>
                  <a:pt x="7641615" y="0"/>
                </a:lnTo>
                <a:lnTo>
                  <a:pt x="7641615" y="5845836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3581385" y="3951618"/>
            <a:ext cx="1343326" cy="4734190"/>
          </a:xfrm>
          <a:custGeom>
            <a:avLst/>
            <a:gdLst/>
            <a:ahLst/>
            <a:cxnLst/>
            <a:rect l="l" t="t" r="r" b="b"/>
            <a:pathLst>
              <a:path w="1343326" h="4734190">
                <a:moveTo>
                  <a:pt x="0" y="0"/>
                </a:moveTo>
                <a:lnTo>
                  <a:pt x="1343326" y="0"/>
                </a:lnTo>
                <a:lnTo>
                  <a:pt x="1343326" y="4734190"/>
                </a:lnTo>
                <a:lnTo>
                  <a:pt x="0" y="47341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423</Words>
  <Application>Microsoft Office PowerPoint</Application>
  <PresentationFormat>Custom</PresentationFormat>
  <Paragraphs>67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Times New Roman Bold</vt:lpstr>
      <vt:lpstr>Calibri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Modern Futuristic Technology Presentation</dc:title>
  <dc:creator>Hp</dc:creator>
  <cp:lastModifiedBy>devadharshini dharshini</cp:lastModifiedBy>
  <cp:revision>7</cp:revision>
  <dcterms:created xsi:type="dcterms:W3CDTF">2006-08-16T00:00:00Z</dcterms:created>
  <dcterms:modified xsi:type="dcterms:W3CDTF">2025-11-27T02:42:42Z</dcterms:modified>
  <dc:identifier>DAG5r_SCDp4</dc:identifier>
</cp:coreProperties>
</file>

<file path=docProps/thumbnail.jpeg>
</file>